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5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746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758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01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2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297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047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13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90D15-F50D-4D67-BFE4-5417FE395253}" type="datetimeFigureOut">
              <a:rPr lang="ru-RU" smtClean="0"/>
              <a:t>06.11.2025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F08D7-884B-4F06-B44E-53566AAFF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8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0765" y="1381539"/>
            <a:ext cx="73947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СТУДЕНЧЕСКИЙ НАУЧНЫЙ КРУЖОК</a:t>
            </a:r>
          </a:p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ПО ВНУТРЕННИМ БОЛЕЗНЯМ (ТЕРАПИИ)</a:t>
            </a:r>
          </a:p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МЕДИЦИНСКОГО ФАКУЛЬТЕТА</a:t>
            </a:r>
          </a:p>
          <a:p>
            <a:pPr algn="ctr"/>
            <a:r>
              <a:rPr lang="ru-RU" sz="4000" b="1" dirty="0" smtClean="0">
                <a:solidFill>
                  <a:srgbClr val="663300"/>
                </a:solidFill>
              </a:rPr>
              <a:t>ЕГУ им. И.А.БУНИНА</a:t>
            </a:r>
            <a:endParaRPr lang="ru-RU" sz="40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0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652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663300"/>
                </a:solidFill>
              </a:rPr>
              <a:t>По каким критериям </a:t>
            </a:r>
            <a:r>
              <a:rPr lang="ru-RU" b="1" dirty="0" smtClean="0">
                <a:solidFill>
                  <a:srgbClr val="663300"/>
                </a:solidFill>
              </a:rPr>
              <a:t>будем оценивать</a:t>
            </a:r>
            <a:r>
              <a:rPr lang="ru-RU" b="1" dirty="0">
                <a:solidFill>
                  <a:srgbClr val="663300"/>
                </a:solidFill>
              </a:rPr>
              <a:t/>
            </a:r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эффективность кружка?</a:t>
            </a:r>
            <a:r>
              <a:rPr lang="ru-RU" dirty="0" smtClean="0">
                <a:solidFill>
                  <a:srgbClr val="663300"/>
                </a:solidFill>
              </a:rPr>
              <a:t> </a:t>
            </a:r>
            <a:br>
              <a:rPr lang="ru-RU" dirty="0" smtClean="0">
                <a:solidFill>
                  <a:srgbClr val="663300"/>
                </a:solidFill>
              </a:rPr>
            </a:b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6739" y="226294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rgbClr val="660033"/>
                </a:solidFill>
              </a:rPr>
              <a:t>Прирост активных кружковцев, вовлеченных в научно-исследовательскую деятельность кружка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процент реализованных заседаний и мероприятий, включенных в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план работы НК;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уровень публикационной активности членов НК;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процент членов НК, являющихся участниками, призерами или победителями научных конференций;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процент членов НК, являющихся участниками, призерами или победителями профильных олимпиад;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процент членов НК, реализующих </a:t>
            </a:r>
            <a:r>
              <a:rPr lang="ru-RU" b="1" dirty="0" smtClean="0">
                <a:solidFill>
                  <a:srgbClr val="660033"/>
                </a:solidFill>
              </a:rPr>
              <a:t>научно-исследовательскую работу </a:t>
            </a:r>
            <a:r>
              <a:rPr lang="ru-RU" b="1" dirty="0">
                <a:solidFill>
                  <a:srgbClr val="660033"/>
                </a:solidFill>
              </a:rPr>
              <a:t>на базе НК;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• уровень организации информационного пространства</a:t>
            </a:r>
            <a:br>
              <a:rPr lang="ru-RU" b="1" dirty="0" smtClean="0">
                <a:solidFill>
                  <a:srgbClr val="660033"/>
                </a:solidFill>
              </a:rPr>
            </a:br>
            <a:r>
              <a:rPr lang="ru-RU" b="1" dirty="0" smtClean="0">
                <a:solidFill>
                  <a:srgbClr val="660033"/>
                </a:solidFill>
              </a:rPr>
              <a:t>(реализация ведения социальных сетей НК);</a:t>
            </a:r>
            <a:r>
              <a:rPr lang="ru-RU" b="1" dirty="0">
                <a:solidFill>
                  <a:srgbClr val="660033"/>
                </a:solidFill>
              </a:rPr>
              <a:t/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уровень вовлеченности членов НК в реализацию </a:t>
            </a:r>
            <a:r>
              <a:rPr lang="ru-RU" b="1" dirty="0" smtClean="0">
                <a:solidFill>
                  <a:srgbClr val="660033"/>
                </a:solidFill>
              </a:rPr>
              <a:t>научных и </a:t>
            </a:r>
            <a:r>
              <a:rPr lang="ru-RU" b="1" dirty="0">
                <a:solidFill>
                  <a:srgbClr val="660033"/>
                </a:solidFill>
              </a:rPr>
              <a:t>образовательных проектов организации;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• запуск новых или улучшение существующих </a:t>
            </a:r>
            <a:r>
              <a:rPr lang="ru-RU" b="1" dirty="0" smtClean="0">
                <a:solidFill>
                  <a:srgbClr val="660033"/>
                </a:solidFill>
              </a:rPr>
              <a:t>собственных научно-образовательных </a:t>
            </a:r>
            <a:r>
              <a:rPr lang="ru-RU" b="1" dirty="0">
                <a:solidFill>
                  <a:srgbClr val="660033"/>
                </a:solidFill>
              </a:rPr>
              <a:t>проектов НК.</a:t>
            </a:r>
            <a:r>
              <a:rPr lang="ru-RU" b="1" dirty="0" smtClean="0">
                <a:solidFill>
                  <a:srgbClr val="660033"/>
                </a:solidFill>
              </a:rPr>
              <a:t> </a:t>
            </a:r>
            <a:br>
              <a:rPr lang="ru-RU" b="1" dirty="0" smtClean="0">
                <a:solidFill>
                  <a:srgbClr val="660033"/>
                </a:solidFill>
              </a:rPr>
            </a:br>
            <a:endParaRPr lang="ru-RU" b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3427" y="576469"/>
            <a:ext cx="1087340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АКТУАЛЬНОСТЬ СОЗДАНИЯ И ФУНКЦИОНИРОВАНИЯ КРУЖКА: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На терапевтов приходится </a:t>
            </a:r>
            <a:r>
              <a:rPr lang="ru-RU" sz="3200" dirty="0" err="1" smtClean="0"/>
              <a:t>бОльшая</a:t>
            </a:r>
            <a:r>
              <a:rPr lang="ru-RU" sz="3200" dirty="0" smtClean="0"/>
              <a:t> доля всех медицинских специальностей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Каждому специалисту приходится диагностировать. Без глубокого знания внутренних болезней это не удастся делать успешно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Создать </a:t>
            </a:r>
            <a:r>
              <a:rPr lang="ru-RU" sz="3200" dirty="0"/>
              <a:t>и </a:t>
            </a:r>
            <a:r>
              <a:rPr lang="ru-RU" sz="3200" dirty="0" smtClean="0"/>
              <a:t>развивать благоприятные условия </a:t>
            </a:r>
            <a:r>
              <a:rPr lang="ru-RU" sz="3200" dirty="0"/>
              <a:t>для формирования профиля будущих специалистов путем </a:t>
            </a:r>
            <a:r>
              <a:rPr lang="ru-RU" sz="3200" dirty="0" smtClean="0"/>
              <a:t>повышения их </a:t>
            </a:r>
            <a:r>
              <a:rPr lang="ru-RU" sz="3200" dirty="0"/>
              <a:t>мотивации к </a:t>
            </a:r>
            <a:r>
              <a:rPr lang="ru-RU" sz="3200" dirty="0" smtClean="0"/>
              <a:t>углубленному изучению </a:t>
            </a:r>
            <a:r>
              <a:rPr lang="ru-RU" sz="3200" dirty="0"/>
              <a:t>дисциплины и </a:t>
            </a:r>
            <a:r>
              <a:rPr lang="ru-RU" sz="3200" dirty="0" smtClean="0"/>
              <a:t>вовлечения в научно-исследовательскую и </a:t>
            </a:r>
            <a:r>
              <a:rPr lang="ru-RU" sz="3200" dirty="0"/>
              <a:t>инновационную деятельность.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7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СТРУКТУРА КРУЖКА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660033"/>
                </a:solidFill>
              </a:rPr>
              <a:t>Научный руководитель</a:t>
            </a:r>
            <a:br>
              <a:rPr lang="ru-RU" b="1" dirty="0">
                <a:solidFill>
                  <a:srgbClr val="660033"/>
                </a:solidFill>
              </a:rPr>
            </a:br>
            <a:endParaRPr lang="ru-RU" b="1" dirty="0" smtClean="0">
              <a:solidFill>
                <a:srgbClr val="660033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660033"/>
                </a:solidFill>
              </a:rPr>
              <a:t>Ключевые </a:t>
            </a:r>
            <a:r>
              <a:rPr lang="ru-RU" b="1" dirty="0">
                <a:solidFill>
                  <a:srgbClr val="660033"/>
                </a:solidFill>
              </a:rPr>
              <a:t>задачи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сотрудник из числа профессорско-преподавательского состава </a:t>
            </a:r>
            <a:r>
              <a:rPr lang="ru-RU" b="1" dirty="0" smtClean="0">
                <a:solidFill>
                  <a:srgbClr val="660033"/>
                </a:solidFill>
              </a:rPr>
              <a:t>занимается </a:t>
            </a:r>
            <a:r>
              <a:rPr lang="ru-RU" b="1" dirty="0">
                <a:solidFill>
                  <a:srgbClr val="660033"/>
                </a:solidFill>
              </a:rPr>
              <a:t>содействием в организации и </a:t>
            </a:r>
            <a:r>
              <a:rPr lang="ru-RU" b="1" dirty="0" smtClean="0">
                <a:solidFill>
                  <a:srgbClr val="660033"/>
                </a:solidFill>
              </a:rPr>
              <a:t>проведении заседаний </a:t>
            </a:r>
            <a:r>
              <a:rPr lang="ru-RU" b="1" dirty="0">
                <a:solidFill>
                  <a:srgbClr val="660033"/>
                </a:solidFill>
              </a:rPr>
              <a:t>НК, формирует аналитический отчет, участвует в совместной работе с научными руководителями других НК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- осуществление общего контроля за работой НК;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- содействие в организации и ведении научной деятельности обучающихся и молодых ученых в рамках структурного </a:t>
            </a:r>
            <a:r>
              <a:rPr lang="ru-RU" b="1" dirty="0" smtClean="0">
                <a:solidFill>
                  <a:srgbClr val="660033"/>
                </a:solidFill>
              </a:rPr>
              <a:t>подразделения и </a:t>
            </a:r>
            <a:r>
              <a:rPr lang="ru-RU" b="1" dirty="0">
                <a:solidFill>
                  <a:srgbClr val="660033"/>
                </a:solidFill>
              </a:rPr>
              <a:t>организации;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- формирование перечня актуальных направлений </a:t>
            </a:r>
            <a:r>
              <a:rPr lang="ru-RU" b="1" dirty="0" smtClean="0">
                <a:solidFill>
                  <a:srgbClr val="660033"/>
                </a:solidFill>
              </a:rPr>
              <a:t>НИР для </a:t>
            </a:r>
            <a:r>
              <a:rPr lang="ru-RU" b="1" dirty="0">
                <a:solidFill>
                  <a:srgbClr val="660033"/>
                </a:solidFill>
              </a:rPr>
              <a:t>членов НК в соответствии с научными </a:t>
            </a:r>
            <a:r>
              <a:rPr lang="ru-RU" b="1" dirty="0" smtClean="0">
                <a:solidFill>
                  <a:srgbClr val="660033"/>
                </a:solidFill>
              </a:rPr>
              <a:t>направлениями структурного </a:t>
            </a:r>
            <a:r>
              <a:rPr lang="ru-RU" b="1" dirty="0">
                <a:solidFill>
                  <a:srgbClr val="660033"/>
                </a:solidFill>
              </a:rPr>
              <a:t>подразделения.</a:t>
            </a:r>
            <a:r>
              <a:rPr lang="ru-RU" b="1" dirty="0" smtClean="0">
                <a:solidFill>
                  <a:srgbClr val="660033"/>
                </a:solidFill>
              </a:rPr>
              <a:t> </a:t>
            </a:r>
            <a:br>
              <a:rPr lang="ru-RU" b="1" dirty="0" smtClean="0">
                <a:solidFill>
                  <a:srgbClr val="660033"/>
                </a:solidFill>
              </a:rPr>
            </a:br>
            <a:endParaRPr lang="ru-RU" b="1" dirty="0">
              <a:solidFill>
                <a:srgbClr val="66003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129" y="5259457"/>
            <a:ext cx="143256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7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48" y="-13183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СТРУКТУРА КРУЖКА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348" y="1319556"/>
            <a:ext cx="1051560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663300"/>
                </a:solidFill>
              </a:rPr>
              <a:t>Председатель (Староста)</a:t>
            </a:r>
            <a:endParaRPr lang="ru-RU" sz="2400" b="1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обучающийся, как правило, избирается из наиболее активных членов НК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и утверждается научным руководителем НК </a:t>
            </a:r>
            <a:r>
              <a:rPr lang="ru-RU" sz="2400" b="1" dirty="0" smtClean="0">
                <a:solidFill>
                  <a:srgbClr val="660033"/>
                </a:solidFill>
              </a:rPr>
              <a:t>и Советом МНО</a:t>
            </a:r>
            <a:br>
              <a:rPr lang="ru-RU" sz="2400" b="1" dirty="0" smtClean="0">
                <a:solidFill>
                  <a:srgbClr val="660033"/>
                </a:solidFill>
              </a:rPr>
            </a:br>
            <a:r>
              <a:rPr lang="ru-RU" sz="2400" b="1" dirty="0" smtClean="0">
                <a:solidFill>
                  <a:srgbClr val="660033"/>
                </a:solidFill>
              </a:rPr>
              <a:t>- </a:t>
            </a:r>
            <a:r>
              <a:rPr lang="ru-RU" sz="2400" b="1" dirty="0">
                <a:solidFill>
                  <a:srgbClr val="660033"/>
                </a:solidFill>
              </a:rPr>
              <a:t>систематическая организация непосредственной работы НК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и оказание содействия научному руководителю НК в перспективном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планировании деятельности НК;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- контроль за выполнением утвержденного плана деятельности НК;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- вовлечение в деятельность НК новых </a:t>
            </a:r>
            <a:r>
              <a:rPr lang="ru-RU" sz="2400" b="1" dirty="0" smtClean="0">
                <a:solidFill>
                  <a:srgbClr val="660033"/>
                </a:solidFill>
              </a:rPr>
              <a:t>обучающихся и </a:t>
            </a:r>
            <a:r>
              <a:rPr lang="ru-RU" sz="2400" b="1" dirty="0">
                <a:solidFill>
                  <a:srgbClr val="660033"/>
                </a:solidFill>
              </a:rPr>
              <a:t>молодых ученых;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- привлечение членов НК к активному участию в </a:t>
            </a:r>
            <a:r>
              <a:rPr lang="ru-RU" sz="2400" b="1" dirty="0" smtClean="0">
                <a:solidFill>
                  <a:srgbClr val="660033"/>
                </a:solidFill>
              </a:rPr>
              <a:t>проводимых</a:t>
            </a:r>
            <a:br>
              <a:rPr lang="ru-RU" sz="2400" b="1" dirty="0" smtClean="0">
                <a:solidFill>
                  <a:srgbClr val="660033"/>
                </a:solidFill>
              </a:rPr>
            </a:br>
            <a:r>
              <a:rPr lang="ru-RU" sz="2400" b="1" dirty="0" smtClean="0">
                <a:solidFill>
                  <a:srgbClr val="660033"/>
                </a:solidFill>
              </a:rPr>
              <a:t>СНО </a:t>
            </a:r>
            <a:r>
              <a:rPr lang="ru-RU" sz="2400" b="1" dirty="0">
                <a:solidFill>
                  <a:srgbClr val="660033"/>
                </a:solidFill>
              </a:rPr>
              <a:t>мероприятиях;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- информирование членов НК о дате заседаний НК, их тематике;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- ведение документации НК, формирование отчета;</a:t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sz="2400" b="1" dirty="0">
                <a:solidFill>
                  <a:srgbClr val="660033"/>
                </a:solidFill>
              </a:rPr>
              <a:t>- представление интересов НК в Совете </a:t>
            </a:r>
            <a:r>
              <a:rPr lang="ru-RU" sz="2400" b="1" dirty="0" smtClean="0">
                <a:solidFill>
                  <a:srgbClr val="660033"/>
                </a:solidFill>
              </a:rPr>
              <a:t>СНО вуза. </a:t>
            </a:r>
            <a:br>
              <a:rPr lang="ru-RU" sz="2400" b="1" dirty="0" smtClean="0">
                <a:solidFill>
                  <a:srgbClr val="660033"/>
                </a:solidFill>
              </a:rPr>
            </a:br>
            <a:endParaRPr lang="ru-RU" sz="2400" b="1" dirty="0" smtClean="0">
              <a:solidFill>
                <a:srgbClr val="66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643" y="5004144"/>
            <a:ext cx="142494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52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48" y="-13183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СТРУКТУРА КРУЖКА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2975" y="1349374"/>
            <a:ext cx="8789917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663300"/>
                </a:solidFill>
              </a:rPr>
              <a:t/>
            </a:r>
            <a:br>
              <a:rPr lang="ru-RU" sz="2400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3300"/>
                </a:solidFill>
              </a:rPr>
              <a:t>Заместитель </a:t>
            </a:r>
            <a:r>
              <a:rPr lang="ru-RU" b="1" dirty="0" smtClean="0">
                <a:solidFill>
                  <a:srgbClr val="663300"/>
                </a:solidFill>
              </a:rPr>
              <a:t>председателя (старосты)</a:t>
            </a:r>
            <a:endParaRPr lang="ru-RU" b="1" dirty="0" smtClean="0">
              <a:solidFill>
                <a:srgbClr val="6633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663300"/>
                </a:solidFill>
              </a:rPr>
              <a:t/>
            </a:r>
            <a:br>
              <a:rPr lang="ru-RU" b="1" dirty="0">
                <a:solidFill>
                  <a:srgbClr val="663300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Ключевые </a:t>
            </a:r>
            <a:r>
              <a:rPr lang="ru-RU" b="1" dirty="0" smtClean="0">
                <a:solidFill>
                  <a:srgbClr val="660033"/>
                </a:solidFill>
              </a:rPr>
              <a:t>задачи:</a:t>
            </a:r>
            <a:r>
              <a:rPr lang="ru-RU" b="1" dirty="0">
                <a:solidFill>
                  <a:srgbClr val="660033"/>
                </a:solidFill>
              </a:rPr>
              <a:t/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обучающийся, как правило, избирается из наиболее активных членов НК</a:t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и утверждается научным руководителем НК и Советом </a:t>
            </a:r>
            <a:r>
              <a:rPr lang="ru-RU" b="1" dirty="0" smtClean="0">
                <a:solidFill>
                  <a:srgbClr val="660033"/>
                </a:solidFill>
              </a:rPr>
              <a:t>СНО</a:t>
            </a:r>
            <a:r>
              <a:rPr lang="ru-RU" b="1" dirty="0">
                <a:solidFill>
                  <a:srgbClr val="660033"/>
                </a:solidFill>
              </a:rPr>
              <a:t/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избирается из числа членов НК, представляет НК на мероприятиях СНО </a:t>
            </a:r>
            <a:r>
              <a:rPr lang="ru-RU" b="1" dirty="0" smtClean="0">
                <a:solidFill>
                  <a:srgbClr val="660033"/>
                </a:solidFill>
              </a:rPr>
              <a:t>в отсутствие </a:t>
            </a:r>
            <a:r>
              <a:rPr lang="ru-RU" b="1" dirty="0">
                <a:solidFill>
                  <a:srgbClr val="660033"/>
                </a:solidFill>
              </a:rPr>
              <a:t>старосты НК, а также участвует в организации работы НК.</a:t>
            </a:r>
            <a:r>
              <a:rPr lang="ru-RU" sz="2400" b="1" dirty="0" smtClean="0">
                <a:solidFill>
                  <a:srgbClr val="660033"/>
                </a:solidFill>
              </a:rPr>
              <a:t> </a:t>
            </a:r>
            <a:br>
              <a:rPr lang="ru-RU" sz="2400" b="1" dirty="0" smtClean="0">
                <a:solidFill>
                  <a:srgbClr val="660033"/>
                </a:solidFill>
              </a:rPr>
            </a:br>
            <a:r>
              <a:rPr lang="ru-RU" sz="2400" b="1" dirty="0" smtClean="0">
                <a:solidFill>
                  <a:srgbClr val="663300"/>
                </a:solidFill>
              </a:rPr>
              <a:t/>
            </a:r>
            <a:br>
              <a:rPr lang="ru-RU" sz="2400" b="1" dirty="0" smtClean="0">
                <a:solidFill>
                  <a:srgbClr val="663300"/>
                </a:solidFill>
              </a:rPr>
            </a:br>
            <a:endParaRPr lang="ru-RU" sz="2400" b="1" dirty="0" smtClean="0">
              <a:solidFill>
                <a:srgbClr val="6633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892" y="4848224"/>
            <a:ext cx="1838325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5348" y="-131831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СТРУКТУРА КРУЖКА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179" y="1349373"/>
            <a:ext cx="9847938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660033"/>
                </a:solidFill>
              </a:rPr>
              <a:t/>
            </a:r>
            <a:br>
              <a:rPr lang="ru-RU" sz="2400" b="1" dirty="0">
                <a:solidFill>
                  <a:srgbClr val="660033"/>
                </a:solidFill>
              </a:rPr>
            </a:br>
            <a:r>
              <a:rPr lang="ru-RU" b="1" dirty="0">
                <a:solidFill>
                  <a:srgbClr val="660033"/>
                </a:solidFill>
              </a:rPr>
              <a:t>Члены </a:t>
            </a:r>
            <a:r>
              <a:rPr lang="ru-RU" b="1" dirty="0" smtClean="0">
                <a:solidFill>
                  <a:srgbClr val="660033"/>
                </a:solidFill>
              </a:rPr>
              <a:t>НК</a:t>
            </a:r>
          </a:p>
          <a:p>
            <a:pPr marL="0" indent="0">
              <a:buNone/>
            </a:pPr>
            <a:r>
              <a:rPr lang="ru-RU" b="1" dirty="0">
                <a:solidFill>
                  <a:srgbClr val="660033"/>
                </a:solidFill>
              </a:rPr>
              <a:t/>
            </a:r>
            <a:br>
              <a:rPr lang="ru-RU" b="1" dirty="0">
                <a:solidFill>
                  <a:srgbClr val="660033"/>
                </a:solidFill>
              </a:rPr>
            </a:br>
            <a:r>
              <a:rPr lang="ru-RU" dirty="0" smtClean="0">
                <a:solidFill>
                  <a:srgbClr val="660033"/>
                </a:solidFill>
              </a:rPr>
              <a:t>обучающиеся </a:t>
            </a:r>
            <a:r>
              <a:rPr lang="ru-RU" dirty="0">
                <a:solidFill>
                  <a:srgbClr val="660033"/>
                </a:solidFill>
              </a:rPr>
              <a:t>и молодые ученые, изъявившие желание </a:t>
            </a:r>
            <a:r>
              <a:rPr lang="ru-RU" dirty="0" smtClean="0">
                <a:solidFill>
                  <a:srgbClr val="660033"/>
                </a:solidFill>
              </a:rPr>
              <a:t>участвовать в </a:t>
            </a:r>
            <a:r>
              <a:rPr lang="ru-RU" dirty="0">
                <a:solidFill>
                  <a:srgbClr val="660033"/>
                </a:solidFill>
              </a:rPr>
              <a:t>деятельности НК, соответствующие </a:t>
            </a:r>
            <a:r>
              <a:rPr lang="ru-RU" dirty="0" smtClean="0">
                <a:solidFill>
                  <a:srgbClr val="660033"/>
                </a:solidFill>
              </a:rPr>
              <a:t>установленным критериям членства </a:t>
            </a:r>
            <a:r>
              <a:rPr lang="ru-RU" dirty="0">
                <a:solidFill>
                  <a:srgbClr val="660033"/>
                </a:solidFill>
              </a:rPr>
              <a:t>в НК. Критерии </a:t>
            </a:r>
            <a:r>
              <a:rPr lang="ru-RU" dirty="0" smtClean="0">
                <a:solidFill>
                  <a:srgbClr val="660033"/>
                </a:solidFill>
              </a:rPr>
              <a:t>являются общепринятыми для всех </a:t>
            </a:r>
            <a:r>
              <a:rPr lang="ru-RU" dirty="0">
                <a:solidFill>
                  <a:srgbClr val="660033"/>
                </a:solidFill>
              </a:rPr>
              <a:t>НК </a:t>
            </a:r>
            <a:r>
              <a:rPr lang="ru-RU" dirty="0" smtClean="0">
                <a:solidFill>
                  <a:srgbClr val="660033"/>
                </a:solidFill>
              </a:rPr>
              <a:t>вуза </a:t>
            </a:r>
            <a:r>
              <a:rPr lang="ru-RU" dirty="0">
                <a:solidFill>
                  <a:srgbClr val="660033"/>
                </a:solidFill>
              </a:rPr>
              <a:t>и отражены в нормативной документации С</a:t>
            </a:r>
            <a:r>
              <a:rPr lang="ru-RU" dirty="0" smtClean="0">
                <a:solidFill>
                  <a:srgbClr val="660033"/>
                </a:solidFill>
              </a:rPr>
              <a:t>НО вуза.</a:t>
            </a:r>
            <a:r>
              <a:rPr lang="ru-RU" sz="2400" dirty="0" smtClean="0">
                <a:solidFill>
                  <a:srgbClr val="660033"/>
                </a:solidFill>
              </a:rPr>
              <a:t> </a:t>
            </a:r>
            <a:br>
              <a:rPr lang="ru-RU" sz="2400" dirty="0" smtClean="0">
                <a:solidFill>
                  <a:srgbClr val="660033"/>
                </a:solidFill>
              </a:rPr>
            </a:br>
            <a:r>
              <a:rPr lang="ru-RU" sz="2400" b="1" dirty="0" smtClean="0">
                <a:solidFill>
                  <a:srgbClr val="660033"/>
                </a:solidFill>
              </a:rPr>
              <a:t/>
            </a:r>
            <a:br>
              <a:rPr lang="ru-RU" sz="2400" b="1" dirty="0" smtClean="0">
                <a:solidFill>
                  <a:srgbClr val="660033"/>
                </a:solidFill>
              </a:rPr>
            </a:br>
            <a:endParaRPr lang="ru-RU" sz="2400" b="1" dirty="0" smtClean="0">
              <a:solidFill>
                <a:srgbClr val="66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663" y="4838698"/>
            <a:ext cx="1685925" cy="172402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2226365" y="4691270"/>
            <a:ext cx="6937513" cy="1871453"/>
          </a:xfrm>
          <a:prstGeom prst="wedgeEllipseCallout">
            <a:avLst>
              <a:gd name="adj1" fmla="val 67248"/>
              <a:gd name="adj2" fmla="val -23494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УЧАСТИЕ В НЕ МЕНЕЕ ЧЕМ 70% ЗАСЕДАНИЙ КРУЖКА, УЧАСТИЕ В УИРС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5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Направления деятельности</a:t>
            </a:r>
            <a:br>
              <a:rPr lang="ru-RU" b="1" dirty="0" smtClean="0">
                <a:solidFill>
                  <a:srgbClr val="663300"/>
                </a:solidFill>
              </a:rPr>
            </a:br>
            <a:r>
              <a:rPr lang="ru-RU" b="1" dirty="0" smtClean="0">
                <a:solidFill>
                  <a:srgbClr val="663300"/>
                </a:solidFill>
              </a:rPr>
              <a:t>в научном кружке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151" y="2152197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663300"/>
                </a:solidFill>
              </a:rPr>
              <a:t>ТЕОРЕТИЧЕСКОЕ В РАМКАХ ДИСЦИПЛИНЫ</a:t>
            </a:r>
          </a:p>
          <a:p>
            <a:pPr marL="0" indent="0">
              <a:buNone/>
            </a:pPr>
            <a:r>
              <a:rPr lang="ru-RU" dirty="0" smtClean="0"/>
              <a:t>В рамках данного направления основной упор делается на получение углубленных теоретических знаний в конкретной области. Основные форматы работы:</a:t>
            </a:r>
            <a:br>
              <a:rPr lang="ru-RU" dirty="0" smtClean="0"/>
            </a:br>
            <a:r>
              <a:rPr lang="ru-RU" dirty="0" smtClean="0"/>
              <a:t>лекции, семинары, круглые столы, разбор кейсов</a:t>
            </a:r>
            <a:br>
              <a:rPr lang="ru-RU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solidFill>
                  <a:srgbClr val="663300"/>
                </a:solidFill>
              </a:rPr>
              <a:t>ПРАКТИЧЕСКОЕ </a:t>
            </a:r>
            <a:r>
              <a:rPr lang="ru-RU" b="1" dirty="0">
                <a:solidFill>
                  <a:srgbClr val="663300"/>
                </a:solidFill>
              </a:rPr>
              <a:t>В РАМКАХ ДИСЦИПЛИНЫ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Деятельность </a:t>
            </a:r>
            <a:r>
              <a:rPr lang="ru-RU" dirty="0"/>
              <a:t>направлена на развитие практических</a:t>
            </a:r>
            <a:br>
              <a:rPr lang="ru-RU" dirty="0"/>
            </a:br>
            <a:r>
              <a:rPr lang="ru-RU" dirty="0"/>
              <a:t>навыков. </a:t>
            </a:r>
            <a:r>
              <a:rPr lang="ru-RU" dirty="0" smtClean="0"/>
              <a:t>Например, </a:t>
            </a:r>
            <a:r>
              <a:rPr lang="ru-RU" dirty="0" err="1" smtClean="0"/>
              <a:t>курация</a:t>
            </a:r>
            <a:r>
              <a:rPr lang="ru-RU" dirty="0" smtClean="0"/>
              <a:t> больных на госпитальных базах мед факультета.</a:t>
            </a:r>
          </a:p>
          <a:p>
            <a:pPr marL="0" indent="0">
              <a:buNone/>
            </a:pPr>
            <a:r>
              <a:rPr lang="ru-RU" dirty="0" smtClean="0"/>
              <a:t>В перспективе- организация собственной и/или участие в олимпиадах по пропедевтике внутренних болезней других вузов.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4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НАУЧНО-ИССЛЕДОВАТЕЛЬСКОЕ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Особенностью данного формата является то, что участники НК работают в составе научных коллективов, </a:t>
            </a:r>
            <a:r>
              <a:rPr lang="ru-RU" dirty="0" smtClean="0"/>
              <a:t>в </a:t>
            </a:r>
            <a:r>
              <a:rPr lang="ru-RU" dirty="0"/>
              <a:t>рамках научной деятельности </a:t>
            </a:r>
            <a:r>
              <a:rPr lang="ru-RU" dirty="0" smtClean="0"/>
              <a:t>СНК. С дальнейшей публикацией успешных работ в научных журналах, принятием участия в научных конференциях.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Помимо классических форматов в рамках НК могут</a:t>
            </a:r>
            <a:br>
              <a:rPr lang="ru-RU" dirty="0"/>
            </a:br>
            <a:r>
              <a:rPr lang="ru-RU" dirty="0"/>
              <a:t>быть организованы научные </a:t>
            </a:r>
            <a:r>
              <a:rPr lang="ru-RU" dirty="0" smtClean="0"/>
              <a:t>дебаты, </a:t>
            </a:r>
            <a:r>
              <a:rPr lang="ru-RU" dirty="0"/>
              <a:t>совместное междисциплинарное заседание </a:t>
            </a:r>
            <a:r>
              <a:rPr lang="ru-RU" dirty="0" smtClean="0"/>
              <a:t>с другим </a:t>
            </a:r>
            <a:r>
              <a:rPr lang="ru-RU" dirty="0"/>
              <a:t>НК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8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270" y="347870"/>
            <a:ext cx="5784573" cy="864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ПЛАН РАБОТЫ КРУЖКА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 заседаний в 2025-2026 учебном году</a:t>
            </a:r>
          </a:p>
          <a:p>
            <a:r>
              <a:rPr lang="ru-RU" dirty="0" smtClean="0"/>
              <a:t>Определить наиболее интересные тематики для заседаний</a:t>
            </a:r>
          </a:p>
          <a:p>
            <a:r>
              <a:rPr lang="ru-RU" dirty="0" smtClean="0"/>
              <a:t>Определить наиболее интересные сферы/направления научных работ для участников СНК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174</Words>
  <Application>Microsoft Office PowerPoint</Application>
  <PresentationFormat>Широкоэкранный</PresentationFormat>
  <Paragraphs>35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СТРУКТУРА КРУЖКА</vt:lpstr>
      <vt:lpstr>СТРУКТУРА КРУЖКА</vt:lpstr>
      <vt:lpstr>СТРУКТУРА КРУЖКА</vt:lpstr>
      <vt:lpstr>СТРУКТУРА КРУЖКА</vt:lpstr>
      <vt:lpstr>Направления деятельности в научном кружке</vt:lpstr>
      <vt:lpstr>НАУЧНО-ИССЛЕДОВАТЕЛЬСКОЕ</vt:lpstr>
      <vt:lpstr>ПЛАН РАБОТЫ КРУЖКА</vt:lpstr>
      <vt:lpstr>По каким критериям будем оценивать эффективность кружка?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9</cp:revision>
  <dcterms:created xsi:type="dcterms:W3CDTF">2025-11-01T18:19:23Z</dcterms:created>
  <dcterms:modified xsi:type="dcterms:W3CDTF">2025-11-06T10:36:25Z</dcterms:modified>
</cp:coreProperties>
</file>